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856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19138" y="9261856"/>
            <a:ext cx="431497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6701155" cy="3295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2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eferenc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 marL="12700" marR="381000">
              <a:lnSpc>
                <a:spcPts val="139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Li Tan</a:t>
            </a:r>
            <a:r>
              <a:rPr dirty="0" smtClean="0" sz="1200" spc="5">
                <a:latin typeface="Arial"/>
                <a:cs typeface="Arial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Vry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tur, </a:t>
            </a:r>
            <a:r>
              <a:rPr dirty="0" smtClean="0" sz="1200" spc="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ia,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is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imprint of</a:t>
            </a:r>
            <a:r>
              <a:rPr dirty="0" smtClean="0" sz="1200" spc="0">
                <a:latin typeface="Times New Roman"/>
                <a:cs typeface="Times New Roman"/>
              </a:rPr>
              <a:t> Elsevi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,200</a:t>
            </a:r>
            <a:r>
              <a:rPr dirty="0" smtClean="0" sz="1200" spc="-5">
                <a:latin typeface="Times New Roman"/>
                <a:cs typeface="Times New Roman"/>
              </a:rPr>
              <a:t>8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6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2.</a:t>
            </a:r>
            <a:r>
              <a:rPr dirty="0" smtClean="0" sz="1400" spc="-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oduc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to </a:t>
            </a:r>
            <a:r>
              <a:rPr dirty="0" smtClean="0" sz="1400" spc="-2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 algn="just" marL="12700" marR="12700" indent="109220">
              <a:lnSpc>
                <a:spcPct val="110200"/>
              </a:lnSpc>
            </a:pPr>
            <a:r>
              <a:rPr dirty="0" smtClean="0" sz="120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SP)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matic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so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ithout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would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/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video;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CD,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MP3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20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rs;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s;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ular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s;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tellite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wire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wir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less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twor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instrum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would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less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provide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ful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0">
                <a:latin typeface="Times New Roman"/>
                <a:cs typeface="Times New Roman"/>
              </a:rPr>
              <a:t> 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nos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were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rdi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6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-r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ms.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would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live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less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would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quipped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voice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nition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stems,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nthesis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stems,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video 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diting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stems.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out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ientists,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rs,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would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ful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tools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visuali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orm their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 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349580"/>
            <a:ext cx="6703695" cy="37134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63500">
              <a:lnSpc>
                <a:spcPct val="1103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DSP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illustr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simplifi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block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(1.1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filte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rsion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DC)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nit,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(DS)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ssor,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rsion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AC)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unit,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onstr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filte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</a:t>
            </a:r>
            <a:r>
              <a:rPr dirty="0" smtClean="0" sz="1200" spc="0">
                <a:latin typeface="Times New Roman"/>
                <a:cs typeface="Times New Roman"/>
              </a:rPr>
              <a:t> 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3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include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volt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temp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light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Usu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(s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nsor)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(volt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).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filte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imit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nge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rior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urpose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filte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nifi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distortion.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4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limited</a:t>
            </a:r>
            <a:r>
              <a:rPr dirty="0" smtClean="0" sz="1200" spc="0">
                <a:latin typeface="Times New Roman"/>
                <a:cs typeface="Times New Roman"/>
              </a:rPr>
              <a:t> 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is t</a:t>
            </a:r>
            <a:r>
              <a:rPr dirty="0" smtClean="0" sz="1200" spc="1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via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C unit into the 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0">
                <a:latin typeface="Times New Roman"/>
                <a:cs typeface="Times New Roman"/>
              </a:rPr>
              <a:t> 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is disc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 both 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in amplitude.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 indent="73025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ssor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then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sses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ordi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DSP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les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filte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other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orithms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3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purp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algn="just" marL="12700" marR="19050">
              <a:lnSpc>
                <a:spcPct val="1100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mi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rop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ontroll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r;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urth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DSP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rul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implem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softw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 in 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7"/>
              </a:spcBef>
            </a:pPr>
            <a:endParaRPr sz="1100"/>
          </a:p>
          <a:p>
            <a:pPr algn="just" marL="12700" marR="15875" indent="38100">
              <a:lnSpc>
                <a:spcPct val="95900"/>
              </a:lnSpc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ssor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sof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ssed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ted.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rding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ific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orithm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to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 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3355" y="3898386"/>
            <a:ext cx="6002453" cy="1412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2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1445"/>
            <a:ext cx="6703059" cy="2823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088129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1.2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ic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nal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oc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07111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1.2</a:t>
            </a:r>
            <a:r>
              <a:rPr dirty="0" smtClean="0" sz="1400" spc="-1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il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 algn="ctr" marL="73025">
              <a:lnSpc>
                <a:spcPts val="1365"/>
              </a:lnSpc>
            </a:pPr>
            <a:r>
              <a:rPr dirty="0" smtClean="0" sz="1200">
                <a:latin typeface="Times New Roman"/>
                <a:cs typeface="Times New Roman"/>
              </a:rPr>
              <a:t>Consid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situ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(1.2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ontaining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ful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3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100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upies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C,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is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filte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Since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ful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ontains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2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omponent,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bove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ful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noise,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hich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wp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filt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  <a:p>
            <a:pPr algn="just" marL="12700" marR="18415" indent="76200">
              <a:lnSpc>
                <a:spcPct val="1101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ter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filter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prod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tal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DSP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orithm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via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the 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onstr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filt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  <a:p>
            <a:pPr algn="just" marL="12700" marR="20320">
              <a:lnSpc>
                <a:spcPts val="1600"/>
              </a:lnSpc>
              <a:spcBef>
                <a:spcPts val="60"/>
              </a:spcBef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plott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(1.3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plot</a:t>
            </a:r>
            <a:r>
              <a:rPr dirty="0" smtClean="0" sz="1200" spc="0">
                <a:latin typeface="Times New Roman"/>
                <a:cs typeface="Times New Roman"/>
              </a:rPr>
              <a:t> shows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noisy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while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bottom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plot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monstr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,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n),</a:t>
            </a:r>
            <a:endParaRPr sz="1200">
              <a:latin typeface="Times New Roman"/>
              <a:cs typeface="Times New Roman"/>
            </a:endParaRPr>
          </a:p>
          <a:p>
            <a:pPr algn="just" marL="12700" marR="3850004">
              <a:lnSpc>
                <a:spcPct val="100000"/>
              </a:lnSpc>
              <a:spcBef>
                <a:spcPts val="60"/>
              </a:spcBef>
            </a:pPr>
            <a:r>
              <a:rPr dirty="0" smtClean="0" sz="1200">
                <a:latin typeface="Times New Roman"/>
                <a:cs typeface="Times New Roman"/>
              </a:rPr>
              <a:t>obtain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lowp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s filt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10996" y="3977646"/>
            <a:ext cx="5126271" cy="10834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257300" y="5061187"/>
            <a:ext cx="5275910" cy="3540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6696709" cy="1047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2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1.2.2 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 (Sp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) </a:t>
            </a:r>
            <a:r>
              <a:rPr dirty="0" smtClean="0" sz="1200" spc="-1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nalysis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580"/>
              </a:lnSpc>
              <a:spcBef>
                <a:spcPts val="55"/>
              </a:spcBef>
            </a:pPr>
            <a:r>
              <a:rPr dirty="0" smtClean="0" sz="1200">
                <a:latin typeface="Times New Roman"/>
                <a:cs typeface="Times New Roman"/>
              </a:rPr>
              <a:t>As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shown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4,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DSP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oft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quire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domain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ontent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382391"/>
            <a:ext cx="6696075" cy="414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1.5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lcul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ontent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the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amplitude ver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us its co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is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fast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ouri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FT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09214" y="6234303"/>
            <a:ext cx="255397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Fig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10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e 1.5 </a:t>
            </a:r>
            <a:r>
              <a:rPr dirty="0" smtClean="0" sz="1150" spc="-5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io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ig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al</a:t>
            </a:r>
            <a:r>
              <a:rPr dirty="0" smtClean="0" sz="1150" spc="-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d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its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ectr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6880859"/>
            <a:ext cx="6701155" cy="2200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lvl="1" marL="195580" indent="-182880">
              <a:lnSpc>
                <a:spcPct val="100000"/>
              </a:lnSpc>
              <a:buAutoNum type="arabicPeriod" startAt="3"/>
              <a:tabLst>
                <a:tab pos="195580" algn="l"/>
              </a:tabLst>
            </a:pPr>
            <a:r>
              <a:rPr dirty="0" smtClean="0" sz="1150" spc="-5" b="1" u="heavy">
                <a:latin typeface="Times New Roman"/>
                <a:cs typeface="Times New Roman"/>
              </a:rPr>
              <a:t>D</a:t>
            </a:r>
            <a:r>
              <a:rPr dirty="0" smtClean="0" sz="1150" spc="0" b="1" u="heavy">
                <a:latin typeface="Times New Roman"/>
                <a:cs typeface="Times New Roman"/>
              </a:rPr>
              <a:t>i</a:t>
            </a:r>
            <a:r>
              <a:rPr dirty="0" smtClean="0" sz="1150" spc="0" b="1" u="heavy">
                <a:latin typeface="Times New Roman"/>
                <a:cs typeface="Times New Roman"/>
              </a:rPr>
              <a:t>gi</a:t>
            </a:r>
            <a:r>
              <a:rPr dirty="0" smtClean="0" sz="1150" spc="0" b="1" u="heavy">
                <a:latin typeface="Times New Roman"/>
                <a:cs typeface="Times New Roman"/>
              </a:rPr>
              <a:t>tal</a:t>
            </a:r>
            <a:r>
              <a:rPr dirty="0" smtClean="0" sz="1150" spc="0" b="1" u="heavy">
                <a:latin typeface="Times New Roman"/>
                <a:cs typeface="Times New Roman"/>
              </a:rPr>
              <a:t> </a:t>
            </a:r>
            <a:r>
              <a:rPr dirty="0" smtClean="0" sz="1150" spc="-5" b="1" u="heavy">
                <a:latin typeface="Times New Roman"/>
                <a:cs typeface="Times New Roman"/>
              </a:rPr>
              <a:t>S</a:t>
            </a:r>
            <a:r>
              <a:rPr dirty="0" smtClean="0" sz="1150" spc="-10" b="1" u="heavy">
                <a:latin typeface="Times New Roman"/>
                <a:cs typeface="Times New Roman"/>
              </a:rPr>
              <a:t>i</a:t>
            </a:r>
            <a:r>
              <a:rPr dirty="0" smtClean="0" sz="1150" spc="0" b="1" u="heavy">
                <a:latin typeface="Times New Roman"/>
                <a:cs typeface="Times New Roman"/>
              </a:rPr>
              <a:t>g</a:t>
            </a:r>
            <a:r>
              <a:rPr dirty="0" smtClean="0" sz="1150" spc="-5" b="1" u="heavy">
                <a:latin typeface="Times New Roman"/>
                <a:cs typeface="Times New Roman"/>
              </a:rPr>
              <a:t>n</a:t>
            </a:r>
            <a:r>
              <a:rPr dirty="0" smtClean="0" sz="1150" spc="0" b="1" u="heavy">
                <a:latin typeface="Times New Roman"/>
                <a:cs typeface="Times New Roman"/>
              </a:rPr>
              <a:t>al</a:t>
            </a:r>
            <a:r>
              <a:rPr dirty="0" smtClean="0" sz="1150" spc="0" b="1" u="heavy">
                <a:latin typeface="Times New Roman"/>
                <a:cs typeface="Times New Roman"/>
              </a:rPr>
              <a:t> </a:t>
            </a:r>
            <a:r>
              <a:rPr dirty="0" smtClean="0" sz="1150" spc="-10" b="1" u="heavy">
                <a:latin typeface="Times New Roman"/>
                <a:cs typeface="Times New Roman"/>
              </a:rPr>
              <a:t>P</a:t>
            </a:r>
            <a:r>
              <a:rPr dirty="0" smtClean="0" sz="1150" spc="0" b="1" u="heavy">
                <a:latin typeface="Times New Roman"/>
                <a:cs typeface="Times New Roman"/>
              </a:rPr>
              <a:t>r</a:t>
            </a:r>
            <a:r>
              <a:rPr dirty="0" smtClean="0" sz="1150" spc="0" b="1" u="heavy">
                <a:latin typeface="Times New Roman"/>
                <a:cs typeface="Times New Roman"/>
              </a:rPr>
              <a:t>o</a:t>
            </a:r>
            <a:r>
              <a:rPr dirty="0" smtClean="0" sz="1150" spc="-10" b="1" u="heavy">
                <a:latin typeface="Times New Roman"/>
                <a:cs typeface="Times New Roman"/>
              </a:rPr>
              <a:t>c</a:t>
            </a:r>
            <a:r>
              <a:rPr dirty="0" smtClean="0" sz="1150" spc="0" b="1" u="heavy">
                <a:latin typeface="Times New Roman"/>
                <a:cs typeface="Times New Roman"/>
              </a:rPr>
              <a:t>e</a:t>
            </a:r>
            <a:r>
              <a:rPr dirty="0" smtClean="0" sz="1150" spc="-5" b="1" u="heavy">
                <a:latin typeface="Times New Roman"/>
                <a:cs typeface="Times New Roman"/>
              </a:rPr>
              <a:t>s</a:t>
            </a:r>
            <a:r>
              <a:rPr dirty="0" smtClean="0" sz="1150" spc="-5" b="1" u="heavy">
                <a:latin typeface="Times New Roman"/>
                <a:cs typeface="Times New Roman"/>
              </a:rPr>
              <a:t>s</a:t>
            </a:r>
            <a:r>
              <a:rPr dirty="0" smtClean="0" sz="1150" spc="0" b="1" u="heavy">
                <a:latin typeface="Times New Roman"/>
                <a:cs typeface="Times New Roman"/>
              </a:rPr>
              <a:t>i</a:t>
            </a:r>
            <a:r>
              <a:rPr dirty="0" smtClean="0" sz="1150" spc="-5" b="1" u="heavy">
                <a:latin typeface="Times New Roman"/>
                <a:cs typeface="Times New Roman"/>
              </a:rPr>
              <a:t>n</a:t>
            </a:r>
            <a:r>
              <a:rPr dirty="0" smtClean="0" sz="1150" spc="0" b="1" u="heavy">
                <a:latin typeface="Times New Roman"/>
                <a:cs typeface="Times New Roman"/>
              </a:rPr>
              <a:t>g</a:t>
            </a:r>
            <a:r>
              <a:rPr dirty="0" smtClean="0" sz="1150" spc="0" b="1" u="heavy">
                <a:latin typeface="Times New Roman"/>
                <a:cs typeface="Times New Roman"/>
              </a:rPr>
              <a:t> </a:t>
            </a:r>
            <a:r>
              <a:rPr dirty="0" smtClean="0" sz="1150" spc="-5" b="1" u="heavy">
                <a:latin typeface="Times New Roman"/>
                <a:cs typeface="Times New Roman"/>
              </a:rPr>
              <a:t>A</a:t>
            </a:r>
            <a:r>
              <a:rPr dirty="0" smtClean="0" sz="1150" spc="-5" b="1" u="heavy">
                <a:latin typeface="Times New Roman"/>
                <a:cs typeface="Times New Roman"/>
              </a:rPr>
              <a:t>p</a:t>
            </a:r>
            <a:r>
              <a:rPr dirty="0" smtClean="0" sz="1150" spc="-5" b="1" u="heavy">
                <a:latin typeface="Times New Roman"/>
                <a:cs typeface="Times New Roman"/>
              </a:rPr>
              <a:t>p</a:t>
            </a:r>
            <a:r>
              <a:rPr dirty="0" smtClean="0" sz="1150" spc="0" b="1" u="heavy">
                <a:latin typeface="Times New Roman"/>
                <a:cs typeface="Times New Roman"/>
              </a:rPr>
              <a:t>l</a:t>
            </a:r>
            <a:r>
              <a:rPr dirty="0" smtClean="0" sz="1150" spc="0" b="1" u="heavy">
                <a:latin typeface="Times New Roman"/>
                <a:cs typeface="Times New Roman"/>
              </a:rPr>
              <a:t>i</a:t>
            </a:r>
            <a:r>
              <a:rPr dirty="0" smtClean="0" sz="1150" spc="0" b="1" u="heavy">
                <a:latin typeface="Times New Roman"/>
                <a:cs typeface="Times New Roman"/>
              </a:rPr>
              <a:t>c</a:t>
            </a:r>
            <a:r>
              <a:rPr dirty="0" smtClean="0" sz="1150" spc="0" b="1" u="heavy">
                <a:latin typeface="Times New Roman"/>
                <a:cs typeface="Times New Roman"/>
              </a:rPr>
              <a:t>ati</a:t>
            </a:r>
            <a:r>
              <a:rPr dirty="0" smtClean="0" sz="1150" spc="0" b="1" u="heavy">
                <a:latin typeface="Times New Roman"/>
                <a:cs typeface="Times New Roman"/>
              </a:rPr>
              <a:t>o</a:t>
            </a:r>
            <a:r>
              <a:rPr dirty="0" smtClean="0" sz="1150" spc="-5" b="1" u="heavy">
                <a:latin typeface="Times New Roman"/>
                <a:cs typeface="Times New Roman"/>
              </a:rPr>
              <a:t>n</a:t>
            </a:r>
            <a:r>
              <a:rPr dirty="0" smtClean="0" sz="1150" spc="0" b="1" u="heavy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  <a:p>
            <a:pPr marL="12700" marR="15875">
              <a:lnSpc>
                <a:spcPts val="1580"/>
              </a:lnSpc>
              <a:spcBef>
                <a:spcPts val="65"/>
              </a:spcBef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list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DSP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more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inc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plor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ineers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ntists.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Applic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DSP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hniques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ound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mtClean="0" sz="1200">
                <a:latin typeface="Times New Roman"/>
                <a:cs typeface="Times New Roman"/>
              </a:rPr>
              <a:t>improve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 lives.</a:t>
            </a:r>
            <a:endParaRPr sz="1200">
              <a:latin typeface="Times New Roman"/>
              <a:cs typeface="Times New Roman"/>
            </a:endParaRPr>
          </a:p>
          <a:p>
            <a:pPr algn="just" lvl="2" marL="469900" marR="14604" indent="-228600">
              <a:lnSpc>
                <a:spcPct val="110000"/>
              </a:lnSpc>
              <a:buFont typeface="Times New Roman"/>
              <a:buAutoNum type="arabicPeriod"/>
              <a:tabLst>
                <a:tab pos="410209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Digital</a:t>
            </a:r>
            <a:r>
              <a:rPr dirty="0" smtClean="0" sz="1200" spc="13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audio</a:t>
            </a:r>
            <a:r>
              <a:rPr dirty="0" smtClean="0" sz="1200" spc="13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and</a:t>
            </a:r>
            <a:r>
              <a:rPr dirty="0" smtClean="0" sz="1200" spc="13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sp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10" b="1" i="1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CD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20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rossov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rs,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ound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sound,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noise 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ms,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ion, 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nthesis and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nition.</a:t>
            </a:r>
            <a:endParaRPr sz="1200">
              <a:latin typeface="Times New Roman"/>
              <a:cs typeface="Times New Roman"/>
            </a:endParaRPr>
          </a:p>
          <a:p>
            <a:pPr algn="just" lvl="2" marL="469900" marR="12700" indent="-228600">
              <a:lnSpc>
                <a:spcPct val="110000"/>
              </a:lnSpc>
              <a:spcBef>
                <a:spcPts val="10"/>
              </a:spcBef>
              <a:buFont typeface="Times New Roman"/>
              <a:buAutoNum type="arabicPeriod"/>
              <a:tabLst>
                <a:tab pos="415290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Digital </a:t>
            </a:r>
            <a:r>
              <a:rPr dirty="0" smtClean="0" sz="1200" spc="-13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tel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phon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1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nition,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modems,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nthe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rs,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MF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(d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tone multi 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nsweri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hines.</a:t>
            </a:r>
            <a:endParaRPr sz="1200">
              <a:latin typeface="Times New Roman"/>
              <a:cs typeface="Times New Roman"/>
            </a:endParaRPr>
          </a:p>
          <a:p>
            <a:pPr algn="just" lvl="2" marL="469900" marR="17145" indent="-228600">
              <a:lnSpc>
                <a:spcPts val="1590"/>
              </a:lnSpc>
              <a:spcBef>
                <a:spcPts val="70"/>
              </a:spcBef>
              <a:buFont typeface="Times New Roman"/>
              <a:buAutoNum type="arabicPeriod"/>
              <a:tabLst>
                <a:tab pos="394970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Aut</a:t>
            </a:r>
            <a:r>
              <a:rPr dirty="0" smtClean="0" sz="1200" spc="-10" b="1" i="1">
                <a:latin typeface="Times New Roman"/>
                <a:cs typeface="Times New Roman"/>
              </a:rPr>
              <a:t>o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ob</a:t>
            </a:r>
            <a:r>
              <a:rPr dirty="0" smtClean="0" sz="1200" spc="-10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le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i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du</a:t>
            </a:r>
            <a:r>
              <a:rPr dirty="0" smtClean="0" sz="1200" spc="-15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tr</a:t>
            </a:r>
            <a:r>
              <a:rPr dirty="0" smtClean="0" sz="1200" spc="5" b="1" i="1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: 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noise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ontrol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suspension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tems,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dio,</a:t>
            </a:r>
            <a:r>
              <a:rPr dirty="0" smtClean="0" sz="1200" spc="0">
                <a:latin typeface="Times New Roman"/>
                <a:cs typeface="Times New Roman"/>
              </a:rPr>
              <a:t> 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cont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3919" y="1918683"/>
            <a:ext cx="6094869" cy="11628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162811" y="4058401"/>
            <a:ext cx="5236344" cy="18515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6699884" cy="14509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2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50"/>
              </a:lnSpc>
              <a:spcBef>
                <a:spcPts val="7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469900" marR="12700" indent="-228600">
              <a:lnSpc>
                <a:spcPct val="110000"/>
              </a:lnSpc>
              <a:buFont typeface="Times New Roman"/>
              <a:buAutoNum type="arabicPeriod" startAt="4"/>
              <a:tabLst>
                <a:tab pos="412115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Ele</a:t>
            </a:r>
            <a:r>
              <a:rPr dirty="0" smtClean="0" sz="1200" spc="-10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tro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ic</a:t>
            </a:r>
            <a:r>
              <a:rPr dirty="0" smtClean="0" sz="1200" spc="140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om</a:t>
            </a:r>
            <a:r>
              <a:rPr dirty="0" smtClean="0" sz="1200" spc="15" b="1" i="1">
                <a:latin typeface="Times New Roman"/>
                <a:cs typeface="Times New Roman"/>
              </a:rPr>
              <a:t>m</a:t>
            </a:r>
            <a:r>
              <a:rPr dirty="0" smtClean="0" sz="1200" spc="-10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nicatio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10" b="1" i="1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llular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phon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less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(loc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rea</a:t>
            </a:r>
            <a:r>
              <a:rPr dirty="0" smtClean="0" sz="1200" spc="0">
                <a:latin typeface="Times New Roman"/>
                <a:cs typeface="Times New Roman"/>
              </a:rPr>
              <a:t>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twor</a:t>
            </a:r>
            <a:r>
              <a:rPr dirty="0" smtClean="0" sz="1200" spc="-5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), s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tellite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  <a:p>
            <a:pPr marL="469900" marR="12700" indent="-228600">
              <a:lnSpc>
                <a:spcPts val="1600"/>
              </a:lnSpc>
              <a:spcBef>
                <a:spcPts val="60"/>
              </a:spcBef>
              <a:buFont typeface="Times New Roman"/>
              <a:buAutoNum type="arabicPeriod" startAt="4"/>
              <a:tabLst>
                <a:tab pos="442595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M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dical </a:t>
            </a:r>
            <a:r>
              <a:rPr dirty="0" smtClean="0" sz="1200" spc="8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i</a:t>
            </a:r>
            <a:r>
              <a:rPr dirty="0" smtClean="0" sz="1200" spc="15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ag</a:t>
            </a:r>
            <a:r>
              <a:rPr dirty="0" smtClean="0" sz="1200" spc="-10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ng </a:t>
            </a:r>
            <a:r>
              <a:rPr dirty="0" smtClean="0" sz="1200" spc="80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qui</a:t>
            </a:r>
            <a:r>
              <a:rPr dirty="0" smtClean="0" sz="1200" spc="-10" b="1" i="1">
                <a:latin typeface="Times New Roman"/>
                <a:cs typeface="Times New Roman"/>
              </a:rPr>
              <a:t>p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n</a:t>
            </a:r>
            <a:r>
              <a:rPr dirty="0" smtClean="0" sz="1200" spc="10" b="1" i="1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ECG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rdiac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monitorin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ing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mage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nition, 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93700" indent="-152400">
              <a:lnSpc>
                <a:spcPct val="100000"/>
              </a:lnSpc>
              <a:spcBef>
                <a:spcPts val="60"/>
              </a:spcBef>
              <a:buFont typeface="Times New Roman"/>
              <a:buAutoNum type="arabicPeriod" startAt="4"/>
              <a:tabLst>
                <a:tab pos="393700" algn="l"/>
              </a:tabLst>
            </a:pPr>
            <a:r>
              <a:rPr dirty="0" smtClean="0" sz="1200" b="1" i="1">
                <a:latin typeface="Times New Roman"/>
                <a:cs typeface="Times New Roman"/>
              </a:rPr>
              <a:t>Mult</a:t>
            </a:r>
            <a:r>
              <a:rPr dirty="0" smtClean="0" sz="1200" spc="-10" b="1" i="1">
                <a:latin typeface="Times New Roman"/>
                <a:cs typeface="Times New Roman"/>
              </a:rPr>
              <a:t>i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di</a:t>
            </a:r>
            <a:r>
              <a:rPr dirty="0" smtClean="0" sz="1200" spc="5" b="1" i="1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hon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udio, and 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o;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 disk 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ive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troni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s; 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Signal Processing                                                                                                                                                       Lec. 2</dc:title>
  <dcterms:created xsi:type="dcterms:W3CDTF">2018-11-09T22:48:36Z</dcterms:created>
  <dcterms:modified xsi:type="dcterms:W3CDTF">2018-11-09T22:48:36Z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2018-02-10T00:00:00Z</vt:filetime>
  </property>
  <property fmtid="{D5CDD505-2E9C-101B-9397-08002B2CF9AE}" pid="3" name="LastSaved">
    <vt:filetime>2018-11-09T00:00:00Z</vt:filetime>
  </property>
</Properties>
</file>